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8"/>
  </p:notesMasterIdLst>
  <p:handoutMasterIdLst>
    <p:handoutMasterId r:id="rId19"/>
  </p:handoutMasterIdLst>
  <p:sldIdLst>
    <p:sldId id="604" r:id="rId7"/>
    <p:sldId id="707" r:id="rId8"/>
    <p:sldId id="708" r:id="rId9"/>
    <p:sldId id="712" r:id="rId10"/>
    <p:sldId id="709" r:id="rId11"/>
    <p:sldId id="711" r:id="rId12"/>
    <p:sldId id="713" r:id="rId13"/>
    <p:sldId id="714" r:id="rId14"/>
    <p:sldId id="710" r:id="rId15"/>
    <p:sldId id="706" r:id="rId16"/>
    <p:sldId id="256"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80" autoAdjust="0"/>
    <p:restoredTop sz="94660"/>
  </p:normalViewPr>
  <p:slideViewPr>
    <p:cSldViewPr snapToGrid="0" showGuides="1">
      <p:cViewPr varScale="1">
        <p:scale>
          <a:sx n="146" d="100"/>
          <a:sy n="146" d="100"/>
        </p:scale>
        <p:origin x="192" y="376"/>
      </p:cViewPr>
      <p:guideLst>
        <p:guide orient="horz" pos="1620"/>
        <p:guide pos="2880"/>
        <p:guide pos="5472"/>
        <p:guide pos="288"/>
        <p:guide orient="horz" pos="270"/>
        <p:guide orient="horz" pos="2988"/>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DB314424-349E-1C43-BC43-BCE061460163}"/>
    <pc:docChg chg="custSel mod delSld modSld">
      <pc:chgData name="Chance Pascale" userId="33a09a6f-b2d1-47a5-b3b3-352468c288fc" providerId="ADAL" clId="{DB314424-349E-1C43-BC43-BCE061460163}" dt="2021-11-01T23:16:46.423" v="4504"/>
      <pc:docMkLst>
        <pc:docMk/>
      </pc:docMkLst>
      <pc:sldChg chg="del">
        <pc:chgData name="Chance Pascale" userId="33a09a6f-b2d1-47a5-b3b3-352468c288fc" providerId="ADAL" clId="{DB314424-349E-1C43-BC43-BCE061460163}" dt="2021-11-01T22:51:12.608" v="0" actId="2696"/>
        <pc:sldMkLst>
          <pc:docMk/>
          <pc:sldMk cId="1202933233" sldId="696"/>
        </pc:sldMkLst>
      </pc:sldChg>
      <pc:sldChg chg="modSp mod">
        <pc:chgData name="Chance Pascale" userId="33a09a6f-b2d1-47a5-b3b3-352468c288fc" providerId="ADAL" clId="{DB314424-349E-1C43-BC43-BCE061460163}" dt="2021-11-01T23:16:08.213" v="4503" actId="13244"/>
        <pc:sldMkLst>
          <pc:docMk/>
          <pc:sldMk cId="3754630635" sldId="708"/>
        </pc:sldMkLst>
        <pc:spChg chg="ord">
          <ac:chgData name="Chance Pascale" userId="33a09a6f-b2d1-47a5-b3b3-352468c288fc" providerId="ADAL" clId="{DB314424-349E-1C43-BC43-BCE061460163}" dt="2021-11-01T23:16:08.213" v="4503" actId="13244"/>
          <ac:spMkLst>
            <pc:docMk/>
            <pc:sldMk cId="3754630635" sldId="708"/>
            <ac:spMk id="4" creationId="{E168D0B9-ED20-874F-AF66-5BAEF9C7F6A5}"/>
          </ac:spMkLst>
        </pc:spChg>
        <pc:picChg chg="mod">
          <ac:chgData name="Chance Pascale" userId="33a09a6f-b2d1-47a5-b3b3-352468c288fc" providerId="ADAL" clId="{DB314424-349E-1C43-BC43-BCE061460163}" dt="2021-11-01T22:54:15.398" v="532" actId="962"/>
          <ac:picMkLst>
            <pc:docMk/>
            <pc:sldMk cId="3754630635" sldId="708"/>
            <ac:picMk id="1028" creationId="{A2D84C68-7378-544F-A0EB-A476A404A64C}"/>
          </ac:picMkLst>
        </pc:picChg>
      </pc:sldChg>
      <pc:sldChg chg="delSp modSp mod">
        <pc:chgData name="Chance Pascale" userId="33a09a6f-b2d1-47a5-b3b3-352468c288fc" providerId="ADAL" clId="{DB314424-349E-1C43-BC43-BCE061460163}" dt="2021-11-01T22:56:26.328" v="890" actId="478"/>
        <pc:sldMkLst>
          <pc:docMk/>
          <pc:sldMk cId="2690401228" sldId="709"/>
        </pc:sldMkLst>
        <pc:picChg chg="del mod">
          <ac:chgData name="Chance Pascale" userId="33a09a6f-b2d1-47a5-b3b3-352468c288fc" providerId="ADAL" clId="{DB314424-349E-1C43-BC43-BCE061460163}" dt="2021-11-01T22:56:26.328" v="890" actId="478"/>
          <ac:picMkLst>
            <pc:docMk/>
            <pc:sldMk cId="2690401228" sldId="709"/>
            <ac:picMk id="6" creationId="{BFC28CF0-3D30-0041-AAC6-AD6FFCCC63D2}"/>
          </ac:picMkLst>
        </pc:picChg>
        <pc:picChg chg="mod">
          <ac:chgData name="Chance Pascale" userId="33a09a6f-b2d1-47a5-b3b3-352468c288fc" providerId="ADAL" clId="{DB314424-349E-1C43-BC43-BCE061460163}" dt="2021-11-01T22:55:40.596" v="888" actId="962"/>
          <ac:picMkLst>
            <pc:docMk/>
            <pc:sldMk cId="2690401228" sldId="709"/>
            <ac:picMk id="3074" creationId="{A415A6A7-D4DB-EE42-AA47-0C18AC22AFBA}"/>
          </ac:picMkLst>
        </pc:picChg>
      </pc:sldChg>
      <pc:sldChg chg="modSp mod">
        <pc:chgData name="Chance Pascale" userId="33a09a6f-b2d1-47a5-b3b3-352468c288fc" providerId="ADAL" clId="{DB314424-349E-1C43-BC43-BCE061460163}" dt="2021-11-01T23:14:25.213" v="4502" actId="962"/>
        <pc:sldMkLst>
          <pc:docMk/>
          <pc:sldMk cId="2909975000" sldId="710"/>
        </pc:sldMkLst>
        <pc:picChg chg="mod">
          <ac:chgData name="Chance Pascale" userId="33a09a6f-b2d1-47a5-b3b3-352468c288fc" providerId="ADAL" clId="{DB314424-349E-1C43-BC43-BCE061460163}" dt="2021-11-01T23:14:25.213" v="4502" actId="962"/>
          <ac:picMkLst>
            <pc:docMk/>
            <pc:sldMk cId="2909975000" sldId="710"/>
            <ac:picMk id="5" creationId="{85A825D0-4CEB-9744-A088-17DC87541657}"/>
          </ac:picMkLst>
        </pc:picChg>
      </pc:sldChg>
      <pc:sldChg chg="modSp mod">
        <pc:chgData name="Chance Pascale" userId="33a09a6f-b2d1-47a5-b3b3-352468c288fc" providerId="ADAL" clId="{DB314424-349E-1C43-BC43-BCE061460163}" dt="2021-11-01T23:09:01.984" v="3074" actId="962"/>
        <pc:sldMkLst>
          <pc:docMk/>
          <pc:sldMk cId="1412006061" sldId="711"/>
        </pc:sldMkLst>
        <pc:picChg chg="mod">
          <ac:chgData name="Chance Pascale" userId="33a09a6f-b2d1-47a5-b3b3-352468c288fc" providerId="ADAL" clId="{DB314424-349E-1C43-BC43-BCE061460163}" dt="2021-11-01T23:09:01.984" v="3074" actId="962"/>
          <ac:picMkLst>
            <pc:docMk/>
            <pc:sldMk cId="1412006061" sldId="711"/>
            <ac:picMk id="6" creationId="{BFC28CF0-3D30-0041-AAC6-AD6FFCCC63D2}"/>
          </ac:picMkLst>
        </pc:picChg>
      </pc:sldChg>
      <pc:sldChg chg="modSp">
        <pc:chgData name="Chance Pascale" userId="33a09a6f-b2d1-47a5-b3b3-352468c288fc" providerId="ADAL" clId="{DB314424-349E-1C43-BC43-BCE061460163}" dt="2021-11-01T23:11:19.585" v="3690" actId="962"/>
        <pc:sldMkLst>
          <pc:docMk/>
          <pc:sldMk cId="2403863968" sldId="714"/>
        </pc:sldMkLst>
        <pc:picChg chg="mod">
          <ac:chgData name="Chance Pascale" userId="33a09a6f-b2d1-47a5-b3b3-352468c288fc" providerId="ADAL" clId="{DB314424-349E-1C43-BC43-BCE061460163}" dt="2021-11-01T23:11:19.585" v="3690" actId="962"/>
          <ac:picMkLst>
            <pc:docMk/>
            <pc:sldMk cId="2403863968" sldId="714"/>
            <ac:picMk id="5122" creationId="{FC5E5DB0-C26D-2647-ACAE-2491C727A61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11/1/21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356904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 id="2147484090"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odingeek.com/algorithms/radix-sort-explanation-pseudocode-and-implementation/#2_how_radix_sort_works" TargetMode="External"/><Relationship Id="rId2" Type="http://schemas.openxmlformats.org/officeDocument/2006/relationships/hyperlink" Target="https://mg729.github.io/algorithm/2020/03/01/Algorithm_(1)_BubbleSort/" TargetMode="External"/><Relationship Id="rId1" Type="http://schemas.openxmlformats.org/officeDocument/2006/relationships/slideLayout" Target="../slideLayouts/slideLayout11.xml"/><Relationship Id="rId6" Type="http://schemas.openxmlformats.org/officeDocument/2006/relationships/hyperlink" Target="carbon.now.sh" TargetMode="External"/><Relationship Id="rId5" Type="http://schemas.openxmlformats.org/officeDocument/2006/relationships/hyperlink" Target="https://textbooks.cs.ksu.edu/cc310/7-searching-and-sorting/19-quicksort-pseudocode/" TargetMode="External"/><Relationship Id="rId4" Type="http://schemas.openxmlformats.org/officeDocument/2006/relationships/hyperlink" Target="https://medium.com/free-code-camp/an-intro-to-advanced-sorting-algorithms-merge-quick-radix-sort-in-javascript-b65842194597"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CUDA at Scale for the Enterprise</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p:txBody>
          <a:bodyPr>
            <a:normAutofit lnSpcReduction="10000"/>
          </a:bodyPr>
          <a:lstStyle/>
          <a:p>
            <a:r>
              <a:rPr lang="en-US" dirty="0"/>
              <a:t>Sorting Algorithm GPU Pseudocode </a:t>
            </a:r>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44F-20E2-4F8A-B391-2849B8BC74E8}"/>
              </a:ext>
            </a:extLst>
          </p:cNvPr>
          <p:cNvSpPr>
            <a:spLocks noGrp="1"/>
          </p:cNvSpPr>
          <p:nvPr>
            <p:ph type="title"/>
          </p:nvPr>
        </p:nvSpPr>
        <p:spPr/>
        <p:txBody>
          <a:bodyPr/>
          <a:lstStyle/>
          <a:p>
            <a:r>
              <a:rPr lang="en-US"/>
              <a:t>References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a:xfrm>
            <a:off x="529292" y="1168977"/>
            <a:ext cx="8085415" cy="3077573"/>
          </a:xfrm>
        </p:spPr>
        <p:txBody>
          <a:bodyPr/>
          <a:lstStyle/>
          <a:p>
            <a:r>
              <a:rPr lang="en-US" dirty="0"/>
              <a:t>[1] 2020. MG. </a:t>
            </a:r>
            <a:r>
              <a:rPr lang="en-US" dirty="0" err="1"/>
              <a:t>Github</a:t>
            </a:r>
            <a:r>
              <a:rPr lang="en-US" dirty="0"/>
              <a:t>. Algorithm - Bubble Sort ( Concept, Pseudocode and C++ code). Retrieved from </a:t>
            </a:r>
            <a:r>
              <a:rPr lang="en-US" dirty="0">
                <a:hlinkClick r:id="rId2"/>
              </a:rPr>
              <a:t>https://mg729.github.io/algorithm/2020/03/01/Algorithm_(1)_BubbleSort/</a:t>
            </a:r>
            <a:r>
              <a:rPr lang="en-US" dirty="0"/>
              <a:t>.</a:t>
            </a:r>
          </a:p>
          <a:p>
            <a:r>
              <a:rPr lang="en-US" dirty="0"/>
              <a:t>[2] 2017. </a:t>
            </a:r>
            <a:r>
              <a:rPr lang="en-US" dirty="0" err="1"/>
              <a:t>Priyansh</a:t>
            </a:r>
            <a:r>
              <a:rPr lang="en-US" dirty="0"/>
              <a:t> Mangal. </a:t>
            </a:r>
            <a:r>
              <a:rPr lang="en-US" dirty="0" err="1"/>
              <a:t>Codingeek</a:t>
            </a:r>
            <a:r>
              <a:rPr lang="en-US" dirty="0"/>
              <a:t>. Radix Sort – Explanation, Pseudocode and Implementation. Retrieved from </a:t>
            </a:r>
            <a:r>
              <a:rPr lang="en-US" dirty="0">
                <a:hlinkClick r:id="rId3"/>
              </a:rPr>
              <a:t>https://www.codingeek.com/algorithms/radix-sort-explanation-pseudocode-and-implementation/ - 2_how_radix_sort_works</a:t>
            </a:r>
            <a:r>
              <a:rPr lang="en-US" dirty="0"/>
              <a:t>.</a:t>
            </a:r>
          </a:p>
          <a:p>
            <a:r>
              <a:rPr lang="en-US" dirty="0"/>
              <a:t>[3] 2019. Yung L. Leung. Medium. An intro to advanced sorting algorithms: merge, quick &amp; radix sort in JS. Retrieved from </a:t>
            </a:r>
            <a:r>
              <a:rPr lang="en-US" dirty="0">
                <a:hlinkClick r:id="rId4"/>
              </a:rPr>
              <a:t>https://medium.com/free-code-camp/an-intro-to-advanced-sorting-algorithms-merge-quick-radix-sort-in-javascript-b65842194597</a:t>
            </a:r>
            <a:r>
              <a:rPr lang="en-US" dirty="0"/>
              <a:t>.</a:t>
            </a:r>
          </a:p>
          <a:p>
            <a:r>
              <a:rPr lang="en-US" dirty="0"/>
              <a:t>[4] 2021. Kansas State University CS Dept. In </a:t>
            </a:r>
            <a:r>
              <a:rPr lang="en-US" i="1" dirty="0"/>
              <a:t>CC310 Data Structures and Algorithms I. </a:t>
            </a:r>
            <a:r>
              <a:rPr lang="en-US" dirty="0"/>
              <a:t>Retrieved from </a:t>
            </a:r>
            <a:r>
              <a:rPr lang="en-US" dirty="0">
                <a:hlinkClick r:id="rId5"/>
              </a:rPr>
              <a:t>https://textbooks.cs.ksu.edu/cc310/7-searching-and-sorting/19-quicksort-pseudocode/</a:t>
            </a:r>
            <a:r>
              <a:rPr lang="en-US" dirty="0"/>
              <a:t>.</a:t>
            </a:r>
          </a:p>
          <a:p>
            <a:r>
              <a:rPr lang="en-US" dirty="0"/>
              <a:t>NOTE: All pseudocode images were generated using </a:t>
            </a:r>
            <a:r>
              <a:rPr lang="en-US" dirty="0">
                <a:hlinkClick r:id="rId6"/>
              </a:rPr>
              <a:t>carbon.now.sh</a:t>
            </a: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469975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642E-4171-404D-AD0D-F327546D3A48}"/>
              </a:ext>
            </a:extLst>
          </p:cNvPr>
          <p:cNvSpPr>
            <a:spLocks noGrp="1"/>
          </p:cNvSpPr>
          <p:nvPr>
            <p:ph type="title"/>
          </p:nvPr>
        </p:nvSpPr>
        <p:spPr>
          <a:xfrm>
            <a:off x="533919" y="455555"/>
            <a:ext cx="8416117" cy="509105"/>
          </a:xfrm>
        </p:spPr>
        <p:txBody>
          <a:bodyPr/>
          <a:lstStyle/>
          <a:p>
            <a:r>
              <a:rPr lang="en-US" dirty="0"/>
              <a:t>Canonical Sorting Algorithms</a:t>
            </a:r>
          </a:p>
        </p:txBody>
      </p:sp>
      <p:sp>
        <p:nvSpPr>
          <p:cNvPr id="3" name="Text Placeholder 2">
            <a:extLst>
              <a:ext uri="{FF2B5EF4-FFF2-40B4-BE49-F238E27FC236}">
                <a16:creationId xmlns:a16="http://schemas.microsoft.com/office/drawing/2014/main" id="{2CA31A41-11C5-954C-B57E-58060BBDB846}"/>
              </a:ext>
            </a:extLst>
          </p:cNvPr>
          <p:cNvSpPr>
            <a:spLocks noGrp="1"/>
          </p:cNvSpPr>
          <p:nvPr>
            <p:ph type="body" sz="quarter" idx="16"/>
          </p:nvPr>
        </p:nvSpPr>
        <p:spPr/>
        <p:txBody>
          <a:bodyPr/>
          <a:lstStyle/>
          <a:p>
            <a:r>
              <a:rPr lang="en-US" sz="2000" dirty="0"/>
              <a:t>Bubble Sort </a:t>
            </a:r>
          </a:p>
          <a:p>
            <a:r>
              <a:rPr lang="en-US" sz="2000" dirty="0"/>
              <a:t>Radix Sort</a:t>
            </a:r>
          </a:p>
          <a:p>
            <a:r>
              <a:rPr lang="en-US" sz="2000" dirty="0"/>
              <a:t>Quick Sort</a:t>
            </a:r>
          </a:p>
        </p:txBody>
      </p:sp>
    </p:spTree>
    <p:extLst>
      <p:ext uri="{BB962C8B-B14F-4D97-AF65-F5344CB8AC3E}">
        <p14:creationId xmlns:p14="http://schemas.microsoft.com/office/powerpoint/2010/main" val="3658277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81FD-0326-334A-8D12-EB01D77F7179}"/>
              </a:ext>
            </a:extLst>
          </p:cNvPr>
          <p:cNvSpPr>
            <a:spLocks noGrp="1"/>
          </p:cNvSpPr>
          <p:nvPr>
            <p:ph type="title"/>
          </p:nvPr>
        </p:nvSpPr>
        <p:spPr/>
        <p:txBody>
          <a:bodyPr/>
          <a:lstStyle/>
          <a:p>
            <a:r>
              <a:rPr lang="en-US" dirty="0"/>
              <a:t>Bubble Sort Pseudocode</a:t>
            </a:r>
          </a:p>
        </p:txBody>
      </p:sp>
      <p:pic>
        <p:nvPicPr>
          <p:cNvPr id="1028" name="Picture 4" descr="This is an animated GIF showing how bubble sort progresses from left to right through input data swapping out pairs of data to organize from low to high, though it takes multiple passes through the data to order all of the data.">
            <a:extLst>
              <a:ext uri="{FF2B5EF4-FFF2-40B4-BE49-F238E27FC236}">
                <a16:creationId xmlns:a16="http://schemas.microsoft.com/office/drawing/2014/main" id="{A2D84C68-7378-544F-A0EB-A476A404A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28750"/>
            <a:ext cx="3810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68D0B9-ED20-874F-AF66-5BAEF9C7F6A5}"/>
              </a:ext>
            </a:extLst>
          </p:cNvPr>
          <p:cNvSpPr txBox="1"/>
          <p:nvPr/>
        </p:nvSpPr>
        <p:spPr>
          <a:xfrm>
            <a:off x="7294937" y="3962523"/>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75463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81FD-0326-334A-8D12-EB01D77F7179}"/>
              </a:ext>
            </a:extLst>
          </p:cNvPr>
          <p:cNvSpPr>
            <a:spLocks noGrp="1"/>
          </p:cNvSpPr>
          <p:nvPr>
            <p:ph type="title"/>
          </p:nvPr>
        </p:nvSpPr>
        <p:spPr/>
        <p:txBody>
          <a:bodyPr/>
          <a:lstStyle/>
          <a:p>
            <a:r>
              <a:rPr lang="en-US" dirty="0"/>
              <a:t>Bubble Sort Pseudocode</a:t>
            </a:r>
          </a:p>
        </p:txBody>
      </p:sp>
      <p:pic>
        <p:nvPicPr>
          <p:cNvPr id="1026" name="Picture 2" descr="carbon_code_highlighter">
            <a:extLst>
              <a:ext uri="{FF2B5EF4-FFF2-40B4-BE49-F238E27FC236}">
                <a16:creationId xmlns:a16="http://schemas.microsoft.com/office/drawing/2014/main" id="{6F6153E1-B382-4C49-A907-8ABF809CAC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77" t="23138" r="18384" b="17462"/>
          <a:stretch/>
        </p:blipFill>
        <p:spPr bwMode="auto">
          <a:xfrm>
            <a:off x="533919" y="1403928"/>
            <a:ext cx="6761018" cy="2927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68D0B9-ED20-874F-AF66-5BAEF9C7F6A5}"/>
              </a:ext>
            </a:extLst>
          </p:cNvPr>
          <p:cNvSpPr txBox="1"/>
          <p:nvPr/>
        </p:nvSpPr>
        <p:spPr>
          <a:xfrm>
            <a:off x="7294937" y="3962523"/>
            <a:ext cx="487634"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133143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81FD-0326-334A-8D12-EB01D77F7179}"/>
              </a:ext>
            </a:extLst>
          </p:cNvPr>
          <p:cNvSpPr>
            <a:spLocks noGrp="1"/>
          </p:cNvSpPr>
          <p:nvPr>
            <p:ph type="title"/>
          </p:nvPr>
        </p:nvSpPr>
        <p:spPr>
          <a:xfrm>
            <a:off x="189345" y="2045283"/>
            <a:ext cx="2498437" cy="938062"/>
          </a:xfrm>
        </p:spPr>
        <p:txBody>
          <a:bodyPr/>
          <a:lstStyle/>
          <a:p>
            <a:r>
              <a:rPr lang="en-US" dirty="0">
                <a:solidFill>
                  <a:schemeClr val="bg1"/>
                </a:solidFill>
              </a:rPr>
              <a:t>Radix Sort Pseudocode</a:t>
            </a:r>
          </a:p>
        </p:txBody>
      </p:sp>
      <p:sp>
        <p:nvSpPr>
          <p:cNvPr id="4" name="TextBox 3">
            <a:extLst>
              <a:ext uri="{FF2B5EF4-FFF2-40B4-BE49-F238E27FC236}">
                <a16:creationId xmlns:a16="http://schemas.microsoft.com/office/drawing/2014/main" id="{E168D0B9-ED20-874F-AF66-5BAEF9C7F6A5}"/>
              </a:ext>
            </a:extLst>
          </p:cNvPr>
          <p:cNvSpPr txBox="1"/>
          <p:nvPr/>
        </p:nvSpPr>
        <p:spPr>
          <a:xfrm>
            <a:off x="3642902" y="210949"/>
            <a:ext cx="487634" cy="369332"/>
          </a:xfrm>
          <a:prstGeom prst="rect">
            <a:avLst/>
          </a:prstGeom>
          <a:noFill/>
        </p:spPr>
        <p:txBody>
          <a:bodyPr wrap="none" rtlCol="0">
            <a:spAutoFit/>
          </a:bodyPr>
          <a:lstStyle/>
          <a:p>
            <a:r>
              <a:rPr lang="en-US" dirty="0"/>
              <a:t>[2]</a:t>
            </a:r>
          </a:p>
        </p:txBody>
      </p:sp>
      <p:pic>
        <p:nvPicPr>
          <p:cNvPr id="3074" name="Picture 2" descr="This is an image showing how the radix sort algorithm sorts input data by sorting least to most significant digits (shown as columns in the data).">
            <a:extLst>
              <a:ext uri="{FF2B5EF4-FFF2-40B4-BE49-F238E27FC236}">
                <a16:creationId xmlns:a16="http://schemas.microsoft.com/office/drawing/2014/main" id="{A415A6A7-D4DB-EE42-AA47-0C18AC22A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631" y="992338"/>
            <a:ext cx="5020965"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01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81FD-0326-334A-8D12-EB01D77F7179}"/>
              </a:ext>
            </a:extLst>
          </p:cNvPr>
          <p:cNvSpPr>
            <a:spLocks noGrp="1"/>
          </p:cNvSpPr>
          <p:nvPr>
            <p:ph type="title"/>
          </p:nvPr>
        </p:nvSpPr>
        <p:spPr>
          <a:xfrm>
            <a:off x="189345" y="2045283"/>
            <a:ext cx="2498437" cy="938062"/>
          </a:xfrm>
        </p:spPr>
        <p:txBody>
          <a:bodyPr/>
          <a:lstStyle/>
          <a:p>
            <a:r>
              <a:rPr lang="en-US" dirty="0">
                <a:solidFill>
                  <a:schemeClr val="bg1"/>
                </a:solidFill>
              </a:rPr>
              <a:t>Radix Sort Pseudocode</a:t>
            </a:r>
          </a:p>
        </p:txBody>
      </p:sp>
      <p:sp>
        <p:nvSpPr>
          <p:cNvPr id="4" name="TextBox 3">
            <a:extLst>
              <a:ext uri="{FF2B5EF4-FFF2-40B4-BE49-F238E27FC236}">
                <a16:creationId xmlns:a16="http://schemas.microsoft.com/office/drawing/2014/main" id="{E168D0B9-ED20-874F-AF66-5BAEF9C7F6A5}"/>
              </a:ext>
            </a:extLst>
          </p:cNvPr>
          <p:cNvSpPr txBox="1"/>
          <p:nvPr/>
        </p:nvSpPr>
        <p:spPr>
          <a:xfrm>
            <a:off x="3642902" y="210949"/>
            <a:ext cx="487634" cy="369332"/>
          </a:xfrm>
          <a:prstGeom prst="rect">
            <a:avLst/>
          </a:prstGeom>
          <a:noFill/>
        </p:spPr>
        <p:txBody>
          <a:bodyPr wrap="none" rtlCol="0">
            <a:spAutoFit/>
          </a:bodyPr>
          <a:lstStyle/>
          <a:p>
            <a:r>
              <a:rPr lang="en-US" dirty="0"/>
              <a:t>[2]</a:t>
            </a:r>
          </a:p>
        </p:txBody>
      </p:sp>
      <p:pic>
        <p:nvPicPr>
          <p:cNvPr id="6" name="Picture 5" descr="This is the pseudocode for the radix sort algorithm, which is the following steps:&#10;&#10;The input is an array A and the column d (digit in mathematic terms) that a sort will ocurr.&#10;&#10;1. For each column/digit from 1 to the current digit, do the following work.&#10;2. Create an array of size 10 (number of digits)&#10;3. For each item in the data set increment the count for the current digit&#10;4. For each of the digits in the count array, place at index k the sum of the current values at count index k and k - 1.&#10;5. Starting at the end of the data (index i) set determine the result position based on the cross indexing between the value in the input array at index i with the count of the value in the current digit.&#10;6. Copy the result array into array A to be used in the next iteration.">
            <a:extLst>
              <a:ext uri="{FF2B5EF4-FFF2-40B4-BE49-F238E27FC236}">
                <a16:creationId xmlns:a16="http://schemas.microsoft.com/office/drawing/2014/main" id="{BFC28CF0-3D30-0041-AAC6-AD6FFCCC63D2}"/>
              </a:ext>
            </a:extLst>
          </p:cNvPr>
          <p:cNvPicPr>
            <a:picLocks noChangeAspect="1"/>
          </p:cNvPicPr>
          <p:nvPr/>
        </p:nvPicPr>
        <p:blipFill rotWithShape="1">
          <a:blip r:embed="rId2">
            <a:extLst>
              <a:ext uri="{28A0092B-C50C-407E-A947-70E740481C1C}">
                <a14:useLocalDpi xmlns:a14="http://schemas.microsoft.com/office/drawing/2010/main" val="0"/>
              </a:ext>
            </a:extLst>
          </a:blip>
          <a:srcRect l="9596" t="14904" r="9389" b="8857"/>
          <a:stretch/>
        </p:blipFill>
        <p:spPr>
          <a:xfrm>
            <a:off x="4130536" y="210949"/>
            <a:ext cx="4348446" cy="4721602"/>
          </a:xfrm>
          <a:prstGeom prst="rect">
            <a:avLst/>
          </a:prstGeom>
        </p:spPr>
      </p:pic>
    </p:spTree>
    <p:extLst>
      <p:ext uri="{BB962C8B-B14F-4D97-AF65-F5344CB8AC3E}">
        <p14:creationId xmlns:p14="http://schemas.microsoft.com/office/powerpoint/2010/main" val="1412006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A264-8002-E34D-98AF-D078DCE56F7B}"/>
              </a:ext>
            </a:extLst>
          </p:cNvPr>
          <p:cNvSpPr>
            <a:spLocks noGrp="1"/>
          </p:cNvSpPr>
          <p:nvPr>
            <p:ph type="title"/>
          </p:nvPr>
        </p:nvSpPr>
        <p:spPr>
          <a:xfrm>
            <a:off x="2549236" y="709293"/>
            <a:ext cx="6276108" cy="526467"/>
          </a:xfrm>
        </p:spPr>
        <p:txBody>
          <a:bodyPr/>
          <a:lstStyle/>
          <a:p>
            <a:r>
              <a:rPr lang="en-US" sz="2800" dirty="0"/>
              <a:t>Using Radix Sort for Non-integers </a:t>
            </a:r>
          </a:p>
        </p:txBody>
      </p:sp>
      <p:sp>
        <p:nvSpPr>
          <p:cNvPr id="3" name="Text Placeholder 2">
            <a:extLst>
              <a:ext uri="{FF2B5EF4-FFF2-40B4-BE49-F238E27FC236}">
                <a16:creationId xmlns:a16="http://schemas.microsoft.com/office/drawing/2014/main" id="{3A4043B0-5871-6942-8877-F22AE3D341DF}"/>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Strings – Characters in strings are actually numbers A=1 a=33, add special rules for ordering capitals vs lower-case vs special characters</a:t>
            </a:r>
          </a:p>
          <a:p>
            <a:pPr marL="285750" indent="-285750">
              <a:buFont typeface="Arial" panose="020B0604020202020204" pitchFamily="34" charset="0"/>
              <a:buChar char="•"/>
            </a:pPr>
            <a:r>
              <a:rPr lang="en-US" dirty="0"/>
              <a:t>Floats/Decimals – Not a perfect algorithm</a:t>
            </a:r>
          </a:p>
          <a:p>
            <a:pPr marL="854075" lvl="1" indent="-285750">
              <a:buFont typeface="Arial" panose="020B0604020202020204" pitchFamily="34" charset="0"/>
              <a:buChar char="•"/>
            </a:pPr>
            <a:r>
              <a:rPr lang="en-US" dirty="0"/>
              <a:t>Multiply and truncate (simpler but less accurate)</a:t>
            </a:r>
          </a:p>
          <a:p>
            <a:pPr marL="854075" lvl="1" indent="-285750">
              <a:buFont typeface="Arial" panose="020B0604020202020204" pitchFamily="34" charset="0"/>
              <a:buChar char="•"/>
            </a:pPr>
            <a:r>
              <a:rPr lang="en-US" dirty="0"/>
              <a:t>Use the string representation prepend/append 0’s to ensure all values are the same length (accurate but more complex)</a:t>
            </a:r>
          </a:p>
          <a:p>
            <a:pPr marL="285750" indent="-285750">
              <a:buFont typeface="Arial" panose="020B0604020202020204" pitchFamily="34" charset="0"/>
              <a:buChar char="•"/>
            </a:pPr>
            <a:r>
              <a:rPr lang="en-US" dirty="0"/>
              <a:t>Other more complex types – probably don’t use this</a:t>
            </a:r>
          </a:p>
        </p:txBody>
      </p:sp>
    </p:spTree>
    <p:extLst>
      <p:ext uri="{BB962C8B-B14F-4D97-AF65-F5344CB8AC3E}">
        <p14:creationId xmlns:p14="http://schemas.microsoft.com/office/powerpoint/2010/main" val="255065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11C2F2-B15E-2141-9D7B-4DF53ACE777F}"/>
              </a:ext>
            </a:extLst>
          </p:cNvPr>
          <p:cNvSpPr>
            <a:spLocks noGrp="1"/>
          </p:cNvSpPr>
          <p:nvPr>
            <p:ph type="title"/>
          </p:nvPr>
        </p:nvSpPr>
        <p:spPr/>
        <p:txBody>
          <a:bodyPr/>
          <a:lstStyle/>
          <a:p>
            <a:r>
              <a:rPr lang="en-US" dirty="0"/>
              <a:t>Quick Sort</a:t>
            </a:r>
          </a:p>
        </p:txBody>
      </p:sp>
      <p:pic>
        <p:nvPicPr>
          <p:cNvPr id="5122" name="Picture 2" descr="This is an animated GIF showing how the Quick sort algorithm moves through the data finding values within the current subset that are below a pivot value and reordering based on this strategy. It has to go through successively growing subsets of data until the whole dataset is ordered.">
            <a:extLst>
              <a:ext uri="{FF2B5EF4-FFF2-40B4-BE49-F238E27FC236}">
                <a16:creationId xmlns:a16="http://schemas.microsoft.com/office/drawing/2014/main" id="{FC5E5DB0-C26D-2647-ACAE-2491C727A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419514"/>
            <a:ext cx="88900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63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81FD-0326-334A-8D12-EB01D77F7179}"/>
              </a:ext>
            </a:extLst>
          </p:cNvPr>
          <p:cNvSpPr>
            <a:spLocks noGrp="1"/>
          </p:cNvSpPr>
          <p:nvPr>
            <p:ph type="title"/>
          </p:nvPr>
        </p:nvSpPr>
        <p:spPr>
          <a:xfrm>
            <a:off x="189345" y="2045283"/>
            <a:ext cx="2498437" cy="938062"/>
          </a:xfrm>
        </p:spPr>
        <p:txBody>
          <a:bodyPr/>
          <a:lstStyle/>
          <a:p>
            <a:r>
              <a:rPr lang="en-US" dirty="0">
                <a:solidFill>
                  <a:schemeClr val="bg1"/>
                </a:solidFill>
              </a:rPr>
              <a:t>Quick Sort Pseudocode</a:t>
            </a:r>
          </a:p>
        </p:txBody>
      </p:sp>
      <p:sp>
        <p:nvSpPr>
          <p:cNvPr id="4" name="TextBox 3">
            <a:extLst>
              <a:ext uri="{FF2B5EF4-FFF2-40B4-BE49-F238E27FC236}">
                <a16:creationId xmlns:a16="http://schemas.microsoft.com/office/drawing/2014/main" id="{E168D0B9-ED20-874F-AF66-5BAEF9C7F6A5}"/>
              </a:ext>
            </a:extLst>
          </p:cNvPr>
          <p:cNvSpPr txBox="1"/>
          <p:nvPr/>
        </p:nvSpPr>
        <p:spPr>
          <a:xfrm>
            <a:off x="1934175" y="4570512"/>
            <a:ext cx="487634" cy="369332"/>
          </a:xfrm>
          <a:prstGeom prst="rect">
            <a:avLst/>
          </a:prstGeom>
          <a:noFill/>
        </p:spPr>
        <p:txBody>
          <a:bodyPr wrap="none" rtlCol="0">
            <a:spAutoFit/>
          </a:bodyPr>
          <a:lstStyle/>
          <a:p>
            <a:r>
              <a:rPr lang="en-US" dirty="0"/>
              <a:t>[4]</a:t>
            </a:r>
          </a:p>
        </p:txBody>
      </p:sp>
      <p:pic>
        <p:nvPicPr>
          <p:cNvPr id="5" name="Picture 4" descr="This is pseudocode showing how the Quick sort algorithm moves through the data finding values within the current subset that are below a pivot value and reordering based on this strategy. It has to go through successively growing subsets of data until the whole dataset is ordered. It has two functions, quicksort and partition. Quicksort sorts subsets of the data based on executing a partition, running recursively in the data in the subset above and below the pivotindex generated by the partition. Partition determines the pivot value by determining the median value and what the index of that median value is in the input array.">
            <a:extLst>
              <a:ext uri="{FF2B5EF4-FFF2-40B4-BE49-F238E27FC236}">
                <a16:creationId xmlns:a16="http://schemas.microsoft.com/office/drawing/2014/main" id="{85A825D0-4CEB-9744-A088-17DC87541657}"/>
              </a:ext>
            </a:extLst>
          </p:cNvPr>
          <p:cNvPicPr>
            <a:picLocks noChangeAspect="1"/>
          </p:cNvPicPr>
          <p:nvPr/>
        </p:nvPicPr>
        <p:blipFill rotWithShape="1">
          <a:blip r:embed="rId2">
            <a:extLst>
              <a:ext uri="{28A0092B-C50C-407E-A947-70E740481C1C}">
                <a14:useLocalDpi xmlns:a14="http://schemas.microsoft.com/office/drawing/2010/main" val="0"/>
              </a:ext>
            </a:extLst>
          </a:blip>
          <a:srcRect l="9315" t="16342" r="17143" b="12727"/>
          <a:stretch/>
        </p:blipFill>
        <p:spPr>
          <a:xfrm>
            <a:off x="3982754" y="221100"/>
            <a:ext cx="4828737" cy="4532721"/>
          </a:xfrm>
          <a:prstGeom prst="rect">
            <a:avLst/>
          </a:prstGeom>
        </p:spPr>
      </p:pic>
    </p:spTree>
    <p:extLst>
      <p:ext uri="{BB962C8B-B14F-4D97-AF65-F5344CB8AC3E}">
        <p14:creationId xmlns:p14="http://schemas.microsoft.com/office/powerpoint/2010/main" val="2909975000"/>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AAB8DFE-79F5-F04A-9CB9-85EC938E80CB}"/>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533A1E65-D138-5E42-8283-D5DFED7E00A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C9195C4-32ED-1840-BB21-16BBC00D9F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F8A04465-0014-4D33-ABA2-D6924F11FEE0}">
  <ds:schemaRefs>
    <ds:schemaRef ds:uri="fc700d6a-14c8-4431-87f0-1eb34fcb9ecc"/>
    <ds:schemaRef ds:uri="051abd47-9546-4a61-92e9-da62ec2358b6"/>
    <ds:schemaRef ds:uri="http://www.w3.org/XML/1998/namespace"/>
    <ds:schemaRef ds:uri="http://schemas.microsoft.com/office/2006/documentManagement/types"/>
    <ds:schemaRef ds:uri="http://purl.org/dc/elements/1.1/"/>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CA0581E-A123-4E9D-9FB3-CD8FDA6A3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145</TotalTime>
  <Words>305</Words>
  <Application>Microsoft Macintosh PowerPoint</Application>
  <PresentationFormat>On-screen Show (16:9)</PresentationFormat>
  <Paragraphs>31</Paragraphs>
  <Slides>11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11</vt:i4>
      </vt:variant>
    </vt:vector>
  </HeadingPairs>
  <TitlesOfParts>
    <vt:vector size="23"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CUDA at Scale for the Enterprise</vt:lpstr>
      <vt:lpstr>Canonical Sorting Algorithms</vt:lpstr>
      <vt:lpstr>Bubble Sort Pseudocode</vt:lpstr>
      <vt:lpstr>Bubble Sort Pseudocode</vt:lpstr>
      <vt:lpstr>Radix Sort Pseudocode</vt:lpstr>
      <vt:lpstr>Radix Sort Pseudocode</vt:lpstr>
      <vt:lpstr>Using Radix Sort for Non-integers </vt:lpstr>
      <vt:lpstr>Quick Sort</vt:lpstr>
      <vt:lpstr>Quick Sort Pseudocode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CUDA at Scale for the Enterprise</dc:title>
  <dc:creator>Chance Pascale</dc:creator>
  <cp:lastModifiedBy>Chance Pascale</cp:lastModifiedBy>
  <cp:revision>13</cp:revision>
  <dcterms:created xsi:type="dcterms:W3CDTF">2021-10-08T21:13:54Z</dcterms:created>
  <dcterms:modified xsi:type="dcterms:W3CDTF">2021-11-01T23:16:48Z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